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4" r:id="rId2"/>
    <p:sldId id="535" r:id="rId3"/>
    <p:sldId id="555" r:id="rId4"/>
    <p:sldId id="568" r:id="rId5"/>
    <p:sldId id="545" r:id="rId6"/>
    <p:sldId id="563" r:id="rId7"/>
    <p:sldId id="565" r:id="rId8"/>
    <p:sldId id="566" r:id="rId9"/>
    <p:sldId id="570" r:id="rId10"/>
    <p:sldId id="571" r:id="rId11"/>
    <p:sldId id="272" r:id="rId12"/>
    <p:sldId id="569" r:id="rId13"/>
    <p:sldId id="550" r:id="rId14"/>
    <p:sldId id="5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2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12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25835-D013-66D3-D1E0-F65FD1EC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6" y="549097"/>
            <a:ext cx="11431284" cy="4740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9891C-762A-0B4B-2BE4-FD0BA07E005F}"/>
              </a:ext>
            </a:extLst>
          </p:cNvPr>
          <p:cNvSpPr txBox="1"/>
          <p:nvPr/>
        </p:nvSpPr>
        <p:spPr>
          <a:xfrm>
            <a:off x="5391140" y="5939571"/>
            <a:ext cx="63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Bishop  Pattern Recognition and Machine Learning, Springer, 2006</a:t>
            </a:r>
          </a:p>
        </p:txBody>
      </p:sp>
    </p:spTree>
    <p:extLst>
      <p:ext uri="{BB962C8B-B14F-4D97-AF65-F5344CB8AC3E}">
        <p14:creationId xmlns:p14="http://schemas.microsoft.com/office/powerpoint/2010/main" val="399304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135" y="4885545"/>
            <a:ext cx="8990237" cy="14813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linear algebra product A</a:t>
            </a:r>
            <a:r>
              <a:rPr lang="en-US" baseline="30000" dirty="0"/>
              <a:t>T</a:t>
            </a:r>
            <a:r>
              <a:rPr lang="en-US" dirty="0"/>
              <a:t>A computes all-against-all IPs</a:t>
            </a:r>
          </a:p>
          <a:p>
            <a:r>
              <a:rPr lang="en-US" dirty="0"/>
              <a:t>This matrix has dimensions </a:t>
            </a:r>
            <a:r>
              <a:rPr lang="en-US" dirty="0" err="1"/>
              <a:t>r_features</a:t>
            </a:r>
            <a:r>
              <a:rPr lang="en-US" dirty="0"/>
              <a:t> x </a:t>
            </a:r>
            <a:r>
              <a:rPr lang="en-US" dirty="0" err="1"/>
              <a:t>r_features</a:t>
            </a:r>
            <a:r>
              <a:rPr lang="en-US" dirty="0"/>
              <a:t>.</a:t>
            </a:r>
          </a:p>
          <a:p>
            <a:r>
              <a:rPr lang="en-US" dirty="0"/>
              <a:t>Values (A</a:t>
            </a:r>
            <a:r>
              <a:rPr lang="en-US" baseline="30000" dirty="0"/>
              <a:t>T</a:t>
            </a:r>
            <a:r>
              <a:rPr lang="en-US" dirty="0"/>
              <a:t>A)</a:t>
            </a:r>
            <a:r>
              <a:rPr lang="en-US" baseline="-25000" dirty="0" err="1"/>
              <a:t>ij</a:t>
            </a:r>
            <a:r>
              <a:rPr lang="en-US" dirty="0"/>
              <a:t>  are inner products of column </a:t>
            </a:r>
            <a:r>
              <a:rPr lang="en-US" dirty="0" err="1"/>
              <a:t>i</a:t>
            </a:r>
            <a:r>
              <a:rPr lang="en-US" dirty="0"/>
              <a:t> and column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3597012" y="2736105"/>
            <a:ext cx="1303256" cy="20999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960259" y="2338292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720922" y="3112364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5810" y="345768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4128252" y="2345519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1004598" y="2695430"/>
            <a:ext cx="2064961" cy="12778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481850" y="2713969"/>
            <a:ext cx="1650931" cy="1685909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  <a:r>
              <a:rPr lang="en-US" sz="2520" dirty="0">
                <a:latin typeface="Times" pitchFamily="2" charset="0"/>
              </a:rPr>
              <a:t>A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6963021" y="2344608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000929" y="3114347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0168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05" y="5447272"/>
            <a:ext cx="8349899" cy="1481327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n_samples</a:t>
            </a:r>
            <a:r>
              <a:rPr lang="en-US" dirty="0"/>
              <a:t> x </a:t>
            </a:r>
            <a:r>
              <a:rPr lang="en-US" dirty="0" err="1"/>
              <a:t>n_samples</a:t>
            </a:r>
            <a:r>
              <a:rPr lang="en-US" dirty="0"/>
              <a:t>.</a:t>
            </a:r>
          </a:p>
          <a:p>
            <a:r>
              <a:rPr lang="en-US" dirty="0"/>
              <a:t>Values (AA</a:t>
            </a:r>
            <a:r>
              <a:rPr lang="en-US" baseline="30000" dirty="0"/>
              <a:t>T</a:t>
            </a:r>
            <a:r>
              <a:rPr lang="en-US" dirty="0"/>
              <a:t>)</a:t>
            </a:r>
            <a:r>
              <a:rPr lang="en-US" baseline="-25000" dirty="0" err="1"/>
              <a:t>ij</a:t>
            </a:r>
            <a:r>
              <a:rPr lang="en-US" dirty="0"/>
              <a:t>  are inner products of row </a:t>
            </a:r>
            <a:r>
              <a:rPr lang="en-US" dirty="0" err="1"/>
              <a:t>i</a:t>
            </a:r>
            <a:r>
              <a:rPr lang="en-US" dirty="0"/>
              <a:t> and row j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427249" y="2692442"/>
            <a:ext cx="1303256" cy="20999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4113824" y="226914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901085" y="2345553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1081447" y="3622571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5263000" y="3031576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3216157" y="2605934"/>
            <a:ext cx="2064961" cy="12778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565506" y="2739609"/>
            <a:ext cx="2399714" cy="2373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7596753" y="2372173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118215" y="3742424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5190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80660" y="182723"/>
            <a:ext cx="244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268113" y="379015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E5BED86-9DCE-52AE-F2A1-13AADC5EFADC}"/>
              </a:ext>
            </a:extLst>
          </p:cNvPr>
          <p:cNvSpPr txBox="1">
            <a:spLocks/>
          </p:cNvSpPr>
          <p:nvPr/>
        </p:nvSpPr>
        <p:spPr>
          <a:xfrm rot="16200000">
            <a:off x="5365622" y="2744283"/>
            <a:ext cx="1961243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 samples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C03DECF-7CF2-D238-18ED-5530ECFEAA53}"/>
              </a:ext>
            </a:extLst>
          </p:cNvPr>
          <p:cNvSpPr txBox="1">
            <a:spLocks/>
          </p:cNvSpPr>
          <p:nvPr/>
        </p:nvSpPr>
        <p:spPr>
          <a:xfrm>
            <a:off x="6523919" y="1584538"/>
            <a:ext cx="1369345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B0D6984-C8AE-354A-FD60-48A18A6A4376}"/>
              </a:ext>
            </a:extLst>
          </p:cNvPr>
          <p:cNvSpPr txBox="1">
            <a:spLocks/>
          </p:cNvSpPr>
          <p:nvPr/>
        </p:nvSpPr>
        <p:spPr>
          <a:xfrm>
            <a:off x="8568647" y="1607270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 features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F62BD9A-805B-CE3B-EE19-C278F1066900}"/>
              </a:ext>
            </a:extLst>
          </p:cNvPr>
          <p:cNvSpPr txBox="1">
            <a:spLocks/>
          </p:cNvSpPr>
          <p:nvPr/>
        </p:nvSpPr>
        <p:spPr>
          <a:xfrm>
            <a:off x="10423652" y="1589213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</p:spTree>
    <p:extLst>
      <p:ext uri="{BB962C8B-B14F-4D97-AF65-F5344CB8AC3E}">
        <p14:creationId xmlns:p14="http://schemas.microsoft.com/office/powerpoint/2010/main" val="111954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Maximum-margin line of thinking…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6DC7057-61ED-5C0D-929B-E67688E2CA78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There will be a minimum value of the margin that “works” – minimum linear-classification error on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28451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261241" y="3619260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70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555898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142907" y="334909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A07A96-9764-2C5A-4C79-37EE5DFB3641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Larger values of the margin will include more points.</a:t>
            </a:r>
          </a:p>
          <a:p>
            <a:endParaRPr lang="en-US" dirty="0"/>
          </a:p>
          <a:p>
            <a:r>
              <a:rPr lang="en-US" dirty="0"/>
              <a:t>Number of points… function of margin parameter </a:t>
            </a:r>
          </a:p>
        </p:txBody>
      </p:sp>
    </p:spTree>
    <p:extLst>
      <p:ext uri="{BB962C8B-B14F-4D97-AF65-F5344CB8AC3E}">
        <p14:creationId xmlns:p14="http://schemas.microsoft.com/office/powerpoint/2010/main" val="383297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1852-2565-4BC3-74E3-1EDE41D1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elided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8F23-BA3D-22EA-949B-B4A2F965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optimization that produces the soft-margin maximum-discrimination line (hyperplane) depends on the training points: features and class identity</a:t>
            </a:r>
          </a:p>
          <a:p>
            <a:r>
              <a:rPr lang="en-US" dirty="0"/>
              <a:t>Usually doesn’t depend on all of them</a:t>
            </a:r>
          </a:p>
          <a:p>
            <a:r>
              <a:rPr lang="en-US" dirty="0"/>
              <a:t>Number of points considered depends on margin parameter</a:t>
            </a:r>
          </a:p>
          <a:p>
            <a:r>
              <a:rPr lang="en-US" b="1" dirty="0"/>
              <a:t>Depends on training data only through the values of x</a:t>
            </a:r>
            <a:r>
              <a:rPr lang="en-US" b="1" baseline="-25000" dirty="0"/>
              <a:t>i</a:t>
            </a:r>
            <a:r>
              <a:rPr lang="en-US" b="1" dirty="0"/>
              <a:t> dot </a:t>
            </a:r>
            <a:r>
              <a:rPr lang="en-US" b="1" dirty="0" err="1"/>
              <a:t>x</a:t>
            </a:r>
            <a:r>
              <a:rPr lang="en-US" b="1" baseline="-25000" dirty="0" err="1"/>
              <a:t>j</a:t>
            </a:r>
            <a:r>
              <a:rPr lang="en-US" b="1" dirty="0"/>
              <a:t> !!!!  (There are n</a:t>
            </a:r>
            <a:r>
              <a:rPr lang="en-US" b="1" baseline="30000" dirty="0"/>
              <a:t>2</a:t>
            </a:r>
            <a:r>
              <a:rPr lang="en-US" b="1" dirty="0"/>
              <a:t> / 2 of these !!) </a:t>
            </a:r>
          </a:p>
          <a:p>
            <a:r>
              <a:rPr lang="en-US" dirty="0"/>
              <a:t>In a sense, this looks for “boundary case” examples of the data and trains only using them.</a:t>
            </a:r>
          </a:p>
        </p:txBody>
      </p:sp>
    </p:spTree>
    <p:extLst>
      <p:ext uri="{BB962C8B-B14F-4D97-AF65-F5344CB8AC3E}">
        <p14:creationId xmlns:p14="http://schemas.microsoft.com/office/powerpoint/2010/main" val="8488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B38-D9A7-21A1-87BA-2E443E0B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8C88-4755-4B46-C2E3-7DEFC43C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(limited) set of training points whose geometry is used to find the boundary are called “support vectors;” they support the inference of the position of the boundary.</a:t>
            </a:r>
          </a:p>
          <a:p>
            <a:r>
              <a:rPr lang="en-US" dirty="0"/>
              <a:t>The rule to combine training examples to construct the boundary can be more elaborate than a separating hyperplane; the function that weights the training data is called the “kernel”</a:t>
            </a:r>
          </a:p>
          <a:p>
            <a:r>
              <a:rPr lang="en-US" dirty="0"/>
              <a:t>This technique can be adapted to implement fits like logistic regression and fits like KNN classifier.</a:t>
            </a:r>
          </a:p>
          <a:p>
            <a:r>
              <a:rPr lang="en-US" dirty="0"/>
              <a:t>Trains in a different way; can be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115995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562</Words>
  <Application>Microsoft Macintosh PowerPoint</Application>
  <PresentationFormat>Widescreen</PresentationFormat>
  <Paragraphs>159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12</vt:lpstr>
      <vt:lpstr>The optimization paradigm</vt:lpstr>
      <vt:lpstr>PowerPoint Presentation</vt:lpstr>
      <vt:lpstr>PowerPoint Presentation</vt:lpstr>
      <vt:lpstr>Maximum-margin line of thinking… </vt:lpstr>
      <vt:lpstr>PowerPoint Presentation</vt:lpstr>
      <vt:lpstr>PowerPoint Presentation</vt:lpstr>
      <vt:lpstr>Math elided</vt:lpstr>
      <vt:lpstr>Support Vector Machine</vt:lpstr>
      <vt:lpstr>PowerPoint Presentation</vt:lpstr>
      <vt:lpstr>Inner products all-against-all columns</vt:lpstr>
      <vt:lpstr>Inner products all-against-all rows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11</cp:revision>
  <dcterms:created xsi:type="dcterms:W3CDTF">2022-04-12T13:09:29Z</dcterms:created>
  <dcterms:modified xsi:type="dcterms:W3CDTF">2023-04-12T14:53:50Z</dcterms:modified>
</cp:coreProperties>
</file>